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59" r:id="rId3"/>
    <p:sldId id="258" r:id="rId4"/>
    <p:sldId id="260" r:id="rId5"/>
    <p:sldId id="261" r:id="rId6"/>
    <p:sldId id="264" r:id="rId7"/>
    <p:sldId id="262" r:id="rId8"/>
    <p:sldId id="263" r:id="rId9"/>
    <p:sldId id="280" r:id="rId10"/>
    <p:sldId id="265" r:id="rId11"/>
    <p:sldId id="266" r:id="rId12"/>
    <p:sldId id="267" r:id="rId13"/>
    <p:sldId id="269" r:id="rId14"/>
    <p:sldId id="270" r:id="rId15"/>
    <p:sldId id="271" r:id="rId16"/>
    <p:sldId id="268" r:id="rId17"/>
    <p:sldId id="272" r:id="rId18"/>
    <p:sldId id="275" r:id="rId19"/>
    <p:sldId id="274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42A642"/>
    <a:srgbClr val="FF0000"/>
    <a:srgbClr val="1AA90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7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фон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-142908" y="214290"/>
            <a:ext cx="857256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Переход улиц и дорог.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Сигналы светофора и регулировщика.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Documents and Settings\юля\Рабочий стол\Новая папка\Новая папка\1d543baaf8982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64"/>
            <a:ext cx="5357818" cy="50006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142852"/>
            <a:ext cx="69294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Дорожные знаки</a:t>
            </a:r>
          </a:p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для пешеходов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5500694" y="2500306"/>
            <a:ext cx="3500430" cy="41549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Подбегаем к перекрёстку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Ах, досадная загвоздка: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Через дорогу хода нет,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светофоре - красный свет.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Но зато не подведёт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Нас подземный переход: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Дорога пешеходная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99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нём всегда свободная.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72132" y="1928802"/>
            <a:ext cx="3357586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Подземный переход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C:\Documents and Settings\юля\Рабочий стол\Новая папка\Новая папка\1317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8" cy="6858000"/>
          </a:xfrm>
          <a:prstGeom prst="rect">
            <a:avLst/>
          </a:prstGeom>
          <a:noFill/>
        </p:spPr>
      </p:pic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6000760" y="2357430"/>
            <a:ext cx="292895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По полоскам чёрно-белым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Человек шагает  смело.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Знает: там , где он идёт,-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Пешеходный переход!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86446" y="1071546"/>
            <a:ext cx="3135474" cy="95410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Пешеходный переход</a:t>
            </a:r>
            <a:endParaRPr lang="ru-RU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64045" cy="6570647"/>
          </a:xfrm>
          <a:prstGeom prst="rect">
            <a:avLst/>
          </a:prstGeom>
          <a:noFill/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4857752" y="4000504"/>
            <a:ext cx="4102129" cy="230832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B0F0"/>
                </a:solidFill>
              </a:rPr>
              <a:t>Ну, а если в красном круге</a:t>
            </a:r>
          </a:p>
          <a:p>
            <a:pPr algn="ctr"/>
            <a:r>
              <a:rPr lang="ru-RU" sz="2400" b="1" dirty="0">
                <a:solidFill>
                  <a:srgbClr val="00B0F0"/>
                </a:solidFill>
              </a:rPr>
              <a:t>Перечёркнут пешеход,</a:t>
            </a:r>
          </a:p>
          <a:p>
            <a:pPr algn="ctr"/>
            <a:r>
              <a:rPr lang="ru-RU" sz="2400" b="1" dirty="0">
                <a:solidFill>
                  <a:srgbClr val="00B0F0"/>
                </a:solidFill>
              </a:rPr>
              <a:t>Значит, где-нибудь в округе</a:t>
            </a:r>
          </a:p>
          <a:p>
            <a:pPr algn="ctr"/>
            <a:r>
              <a:rPr lang="ru-RU" sz="2400" b="1" dirty="0">
                <a:solidFill>
                  <a:srgbClr val="00B0F0"/>
                </a:solidFill>
              </a:rPr>
              <a:t>Поищи-ка переход!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86446" y="857232"/>
            <a:ext cx="2571768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Движение пешеходов запрещено.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051050" y="333375"/>
            <a:ext cx="4748415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70C0"/>
                </a:solidFill>
              </a:rPr>
              <a:t>Дорожные знаки –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Ограждают проезжую часть.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Полезное дело делают: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Не дают пешеходам пропасть</a:t>
            </a:r>
            <a:r>
              <a:rPr lang="ru-RU" sz="2000" b="1" dirty="0">
                <a:solidFill>
                  <a:srgbClr val="0070C0"/>
                </a:solidFill>
              </a:rPr>
              <a:t>.</a:t>
            </a:r>
          </a:p>
        </p:txBody>
      </p:sp>
      <p:pic>
        <p:nvPicPr>
          <p:cNvPr id="19461" name="Picture 5" descr="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7050" y="549275"/>
            <a:ext cx="2012950" cy="1509713"/>
          </a:xfrm>
          <a:prstGeom prst="rect">
            <a:avLst/>
          </a:prstGeom>
          <a:noFill/>
        </p:spPr>
      </p:pic>
      <p:pic>
        <p:nvPicPr>
          <p:cNvPr id="19462" name="Picture 6" descr="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7688" y="2852738"/>
            <a:ext cx="2757487" cy="3686175"/>
          </a:xfrm>
          <a:prstGeom prst="rect">
            <a:avLst/>
          </a:prstGeom>
          <a:noFill/>
        </p:spPr>
      </p:pic>
      <p:pic>
        <p:nvPicPr>
          <p:cNvPr id="19463" name="Picture 7" descr="4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30788" y="2636838"/>
            <a:ext cx="3727450" cy="4052887"/>
          </a:xfrm>
          <a:prstGeom prst="rect">
            <a:avLst/>
          </a:prstGeom>
          <a:noFill/>
        </p:spPr>
      </p:pic>
      <p:pic>
        <p:nvPicPr>
          <p:cNvPr id="19464" name="Picture 8" descr="3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0825" y="188913"/>
            <a:ext cx="1628775" cy="2517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260350"/>
            <a:ext cx="4762500" cy="5903913"/>
          </a:xfrm>
          <a:prstGeom prst="rect">
            <a:avLst/>
          </a:prstGeom>
          <a:noFill/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1142984"/>
            <a:ext cx="3929058" cy="56323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</a:rPr>
              <a:t>Вот красный круг, </a:t>
            </a:r>
            <a:r>
              <a:rPr lang="ru-RU" sz="3600" b="1" dirty="0" smtClean="0">
                <a:solidFill>
                  <a:srgbClr val="FF0000"/>
                </a:solidFill>
              </a:rPr>
              <a:t>а </a:t>
            </a:r>
            <a:r>
              <a:rPr lang="ru-RU" sz="3600" b="1" dirty="0">
                <a:solidFill>
                  <a:srgbClr val="FF0000"/>
                </a:solidFill>
              </a:rPr>
              <a:t>в нём машина,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Трактор иль велосипед,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Иль прицеп к </a:t>
            </a:r>
            <a:r>
              <a:rPr lang="ru-RU" sz="3600" b="1" dirty="0" smtClean="0">
                <a:solidFill>
                  <a:srgbClr val="FF0000"/>
                </a:solidFill>
              </a:rPr>
              <a:t>машине длинный</a:t>
            </a:r>
            <a:r>
              <a:rPr lang="ru-RU" sz="3600" b="1" dirty="0">
                <a:solidFill>
                  <a:srgbClr val="FF0000"/>
                </a:solidFill>
              </a:rPr>
              <a:t>,</a:t>
            </a:r>
          </a:p>
          <a:p>
            <a:pPr algn="ctr"/>
            <a:r>
              <a:rPr lang="ru-RU" sz="3600" b="1" dirty="0">
                <a:solidFill>
                  <a:srgbClr val="FF0000"/>
                </a:solidFill>
              </a:rPr>
              <a:t>Им проезда вовсе нет!</a:t>
            </a:r>
          </a:p>
        </p:txBody>
      </p:sp>
      <p:pic>
        <p:nvPicPr>
          <p:cNvPr id="21510" name="Picture 6" descr="tran9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88913"/>
            <a:ext cx="371475" cy="942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42852"/>
            <a:ext cx="5456245" cy="6165873"/>
          </a:xfrm>
          <a:prstGeom prst="rect">
            <a:avLst/>
          </a:prstGeom>
          <a:noFill/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79388" y="188913"/>
            <a:ext cx="6324167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Если ты даже и мастер спорта,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Знак этот твёрдо помнить должен.</a:t>
            </a:r>
          </a:p>
          <a:p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250825" y="5805488"/>
            <a:ext cx="515237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</a:rPr>
              <a:t>Велосипед на синем диске –</a:t>
            </a:r>
          </a:p>
          <a:p>
            <a:r>
              <a:rPr lang="ru-RU" sz="2800" b="1" dirty="0">
                <a:solidFill>
                  <a:srgbClr val="7030A0"/>
                </a:solidFill>
              </a:rPr>
              <a:t>Катайтесь, велосипедисты!</a:t>
            </a:r>
          </a:p>
        </p:txBody>
      </p:sp>
      <p:pic>
        <p:nvPicPr>
          <p:cNvPr id="22536" name="Picture 8" descr="tran9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371475" cy="942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«что должен знать          пешеход»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1285860"/>
            <a:ext cx="9144000" cy="834350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1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. Ходи по тротуару, придерживаясь правой стороны.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_AlbionicExp" pitchFamily="34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2. Переходи улицу спокойным шагом только по пешеход­ному переходу.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_AlbionicExp" pitchFamily="34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3. Разрешающий для перехода сигнал светофора - зеленый. На красный и желтый нельзя переходить улицу.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_AlbionicExp" pitchFamily="34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4. При переходе дороги убедись в безопасности. Посмотри, нет ли рядом машин.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_AlbionicExp" pitchFamily="34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5. За городом безопаснее всего пешеходу идти по обочине навстречу движущемуся транспортному потоку.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_AlbionicExp" pitchFamily="34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6. Регулировщик стоит к пешеходам боком - переход раз­решен. Такое положение регулировщика соответствует зеленому сигналу светофора.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_AlbionicExp" pitchFamily="34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7. Ни сзади, ни спереди не обходи стоящий автобус – это опасн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2A642"/>
                </a:solidFill>
                <a:effectLst/>
                <a:latin typeface="a_AlbionicExp" pitchFamily="34" charset="-52"/>
                <a:ea typeface="Times New Roman" pitchFamily="18" charset="0"/>
              </a:rPr>
              <a:t>о.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Подожди, пока он отъедет от остановки.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_AlbionicExp" pitchFamily="34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8. Если переходишь дорогу с малышом, крепко держи его за руку.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_AlbionicExp" pitchFamily="34" charset="-52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_AlbionicExp" pitchFamily="34" charset="-52"/>
                <a:ea typeface="Times New Roman" pitchFamily="18" charset="0"/>
              </a:rPr>
              <a:t>9. Никогда не перебегай проезжую часть перед близко идущим транспортом.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_AlbionicExp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908175" y="48688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sz="2400" b="1">
              <a:solidFill>
                <a:schemeClr val="accent2"/>
              </a:solidFill>
            </a:endParaRPr>
          </a:p>
        </p:txBody>
      </p:sp>
      <p:pic>
        <p:nvPicPr>
          <p:cNvPr id="12294" name="Picture 6" descr="tran9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4250" y="188913"/>
            <a:ext cx="371475" cy="942975"/>
          </a:xfrm>
          <a:prstGeom prst="rect">
            <a:avLst/>
          </a:prstGeom>
          <a:noFill/>
        </p:spPr>
      </p:pic>
      <p:pic>
        <p:nvPicPr>
          <p:cNvPr id="12295" name="Picture 7" descr="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60350"/>
            <a:ext cx="4975225" cy="6218238"/>
          </a:xfrm>
          <a:prstGeom prst="rect">
            <a:avLst/>
          </a:prstGeom>
          <a:noFill/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5357818" y="1285860"/>
            <a:ext cx="3643338" cy="224676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Не успел перейти –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</a:rPr>
              <a:t>остановись </a:t>
            </a:r>
            <a:r>
              <a:rPr lang="ru-RU" sz="2800" b="1" dirty="0" smtClean="0">
                <a:solidFill>
                  <a:srgbClr val="C00000"/>
                </a:solidFill>
              </a:rPr>
              <a:t>на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середине </a:t>
            </a:r>
            <a:r>
              <a:rPr lang="ru-RU" sz="2800" b="1" dirty="0">
                <a:solidFill>
                  <a:srgbClr val="C00000"/>
                </a:solidFill>
              </a:rPr>
              <a:t>и пропусти 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</a:rPr>
              <a:t>транспорт.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60350"/>
            <a:ext cx="5105400" cy="6381750"/>
          </a:xfrm>
          <a:prstGeom prst="rect">
            <a:avLst/>
          </a:prstGeom>
          <a:noFill/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580063" y="5229225"/>
            <a:ext cx="306846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Нельзя перелезать</a:t>
            </a:r>
          </a:p>
          <a:p>
            <a:r>
              <a:rPr lang="ru-RU" sz="2400" b="1">
                <a:solidFill>
                  <a:srgbClr val="FFFF00"/>
                </a:solidFill>
              </a:rPr>
              <a:t>через ограждение.</a:t>
            </a:r>
          </a:p>
          <a:p>
            <a:r>
              <a:rPr lang="ru-RU" sz="2400" b="1">
                <a:solidFill>
                  <a:srgbClr val="FFFF00"/>
                </a:solidFill>
              </a:rPr>
              <a:t>     Это опасно!</a:t>
            </a:r>
          </a:p>
        </p:txBody>
      </p:sp>
      <p:pic>
        <p:nvPicPr>
          <p:cNvPr id="4" name="Picture 6" descr="tran9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72462" y="428604"/>
            <a:ext cx="371475" cy="942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5189538" cy="6488112"/>
          </a:xfrm>
          <a:prstGeom prst="rect">
            <a:avLst/>
          </a:prstGeom>
          <a:noFill/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580063" y="5445125"/>
            <a:ext cx="32175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9900"/>
                </a:solidFill>
              </a:rPr>
              <a:t>Проезжая часть – не</a:t>
            </a:r>
          </a:p>
          <a:p>
            <a:r>
              <a:rPr lang="ru-RU" sz="2400" b="1" dirty="0">
                <a:solidFill>
                  <a:srgbClr val="FF9900"/>
                </a:solidFill>
              </a:rPr>
              <a:t>       для гулянья.</a:t>
            </a:r>
          </a:p>
        </p:txBody>
      </p:sp>
      <p:pic>
        <p:nvPicPr>
          <p:cNvPr id="4" name="Picture 6" descr="tran9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52" y="428604"/>
            <a:ext cx="371475" cy="942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42852"/>
            <a:ext cx="4321174" cy="6238899"/>
          </a:xfrm>
          <a:prstGeom prst="rect">
            <a:avLst/>
          </a:prstGeom>
          <a:noFill/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5143504" y="3143248"/>
            <a:ext cx="3357586" cy="353943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Милиционера пост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Очень важен и не прост.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 следит, чтоб все в пути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Знали, как себя вести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8" descr="4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6" y="285728"/>
            <a:ext cx="2665412" cy="2395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8" name="Picture 4" descr="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9838" y="1412875"/>
            <a:ext cx="5219700" cy="5219700"/>
          </a:xfrm>
          <a:prstGeom prst="rect">
            <a:avLst/>
          </a:prstGeom>
          <a:noFill/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0" y="500042"/>
            <a:ext cx="376898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Водитель крикнул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                       «Караул!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Он всю машину 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                мне погнул!»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Кататься с горки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            так прекрасно,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Но у дорог  - </a:t>
            </a:r>
          </a:p>
          <a:p>
            <a:r>
              <a:rPr lang="ru-RU" sz="2400" b="1" dirty="0">
                <a:solidFill>
                  <a:schemeClr val="accent6">
                    <a:lumMod val="75000"/>
                  </a:schemeClr>
                </a:solidFill>
              </a:rPr>
              <a:t>             всегда опасно</a:t>
            </a:r>
            <a:r>
              <a:rPr lang="ru-RU" sz="2400" b="1" dirty="0">
                <a:solidFill>
                  <a:schemeClr val="accent2"/>
                </a:solidFill>
              </a:rPr>
              <a:t>.</a:t>
            </a:r>
          </a:p>
        </p:txBody>
      </p:sp>
      <p:pic>
        <p:nvPicPr>
          <p:cNvPr id="4" name="Picture 6" descr="tran9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58214" y="285728"/>
            <a:ext cx="371475" cy="942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 descr="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4826000" cy="4826000"/>
          </a:xfrm>
          <a:prstGeom prst="rect">
            <a:avLst/>
          </a:prstGeom>
          <a:noFill/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2327275" y="5084763"/>
            <a:ext cx="667843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Покормив всех голубей,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Умный Слон учил друзей: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«Правила движения выучить для ясности,</a:t>
            </a:r>
          </a:p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Будете всегда вы в полной безопасности!»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0" y="1428736"/>
            <a:ext cx="8856663" cy="3311525"/>
            <a:chOff x="68" y="119"/>
            <a:chExt cx="5579" cy="1498"/>
          </a:xfrm>
        </p:grpSpPr>
        <p:pic>
          <p:nvPicPr>
            <p:cNvPr id="3" name="Picture 13" descr="Ц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649" y="210"/>
              <a:ext cx="998" cy="1330"/>
            </a:xfrm>
            <a:prstGeom prst="rect">
              <a:avLst/>
            </a:prstGeom>
            <a:noFill/>
          </p:spPr>
        </p:pic>
        <p:pic>
          <p:nvPicPr>
            <p:cNvPr id="4" name="Picture 14" descr="Е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79" y="119"/>
              <a:ext cx="1360" cy="1360"/>
            </a:xfrm>
            <a:prstGeom prst="rect">
              <a:avLst/>
            </a:prstGeom>
            <a:noFill/>
          </p:spPr>
        </p:pic>
        <p:pic>
          <p:nvPicPr>
            <p:cNvPr id="5" name="Picture 15" descr="К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68" y="210"/>
              <a:ext cx="1134" cy="1361"/>
            </a:xfrm>
            <a:prstGeom prst="rect">
              <a:avLst/>
            </a:prstGeom>
            <a:noFill/>
          </p:spPr>
        </p:pic>
        <p:pic>
          <p:nvPicPr>
            <p:cNvPr id="6" name="Picture 16" descr="Н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09" y="165"/>
              <a:ext cx="1452" cy="1452"/>
            </a:xfrm>
            <a:prstGeom prst="rect">
              <a:avLst/>
            </a:prstGeom>
            <a:noFill/>
          </p:spPr>
        </p:pic>
        <p:pic>
          <p:nvPicPr>
            <p:cNvPr id="7" name="Picture 17" descr="О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111" y="255"/>
              <a:ext cx="1218" cy="127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юля\Рабочий стол\пдд\пдд для малыше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3357554" cy="605014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429124" y="1428736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4214810" y="214290"/>
            <a:ext cx="3857652" cy="48320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spc="300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Arkhive" pitchFamily="34" charset="0"/>
                <a:cs typeface="Arial" pitchFamily="34" charset="0"/>
              </a:rPr>
              <a:t>Делаем ребятам предостереженье:</a:t>
            </a:r>
            <a:endParaRPr kumimoji="0" lang="ru-RU" sz="2800" b="1" u="none" strike="noStrike" cap="none" spc="300" normalizeH="0" baseline="0" dirty="0" smtClean="0">
              <a:ln>
                <a:noFill/>
              </a:ln>
              <a:solidFill>
                <a:srgbClr val="1AA907"/>
              </a:solidFill>
              <a:effectLst/>
              <a:latin typeface="Arkhive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spc="300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Arkhive" pitchFamily="34" charset="0"/>
                <a:cs typeface="Arial" pitchFamily="34" charset="0"/>
              </a:rPr>
              <a:t>Выучите срочно</a:t>
            </a:r>
            <a:endParaRPr kumimoji="0" lang="ru-RU" sz="2800" b="1" u="none" strike="noStrike" cap="none" spc="300" normalizeH="0" baseline="0" dirty="0" smtClean="0">
              <a:ln>
                <a:noFill/>
              </a:ln>
              <a:solidFill>
                <a:srgbClr val="1AA907"/>
              </a:solidFill>
              <a:effectLst/>
              <a:latin typeface="Arkhive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spc="300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Arkhive" pitchFamily="34" charset="0"/>
                <a:cs typeface="Arial" pitchFamily="34" charset="0"/>
              </a:rPr>
              <a:t>Правила движения,</a:t>
            </a:r>
            <a:endParaRPr kumimoji="0" lang="ru-RU" sz="2800" b="1" u="none" strike="noStrike" cap="none" spc="300" normalizeH="0" baseline="0" dirty="0" smtClean="0">
              <a:ln>
                <a:noFill/>
              </a:ln>
              <a:solidFill>
                <a:srgbClr val="1AA907"/>
              </a:solidFill>
              <a:effectLst/>
              <a:latin typeface="Arkhive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spc="300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Arkhive" pitchFamily="34" charset="0"/>
                <a:cs typeface="Arial" pitchFamily="34" charset="0"/>
              </a:rPr>
              <a:t>Чтоб не волновались</a:t>
            </a:r>
            <a:endParaRPr kumimoji="0" lang="ru-RU" sz="2800" b="1" u="none" strike="noStrike" cap="none" spc="300" normalizeH="0" baseline="0" dirty="0" smtClean="0">
              <a:ln>
                <a:noFill/>
              </a:ln>
              <a:solidFill>
                <a:srgbClr val="1AA907"/>
              </a:solidFill>
              <a:effectLst/>
              <a:latin typeface="Arkhive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spc="300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Arkhive" pitchFamily="34" charset="0"/>
                <a:cs typeface="Arial" pitchFamily="34" charset="0"/>
              </a:rPr>
              <a:t>Каждый день родители,</a:t>
            </a:r>
            <a:endParaRPr kumimoji="0" lang="ru-RU" sz="2800" b="1" u="none" strike="noStrike" cap="none" spc="300" normalizeH="0" baseline="0" dirty="0" smtClean="0">
              <a:ln>
                <a:noFill/>
              </a:ln>
              <a:solidFill>
                <a:srgbClr val="1AA907"/>
              </a:solidFill>
              <a:effectLst/>
              <a:latin typeface="Arkhive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spc="300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Arkhive" pitchFamily="34" charset="0"/>
                <a:cs typeface="Arial" pitchFamily="34" charset="0"/>
              </a:rPr>
              <a:t>Чтоб спокойно мчались</a:t>
            </a:r>
            <a:endParaRPr kumimoji="0" lang="ru-RU" sz="2800" b="1" u="none" strike="noStrike" cap="none" spc="300" normalizeH="0" baseline="0" dirty="0" smtClean="0">
              <a:ln>
                <a:noFill/>
              </a:ln>
              <a:solidFill>
                <a:srgbClr val="1AA907"/>
              </a:solidFill>
              <a:effectLst/>
              <a:latin typeface="Arkhive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u="none" strike="noStrike" cap="none" spc="300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Arkhive" pitchFamily="34" charset="0"/>
                <a:cs typeface="Arial" pitchFamily="34" charset="0"/>
              </a:rPr>
              <a:t>Улицей водители.</a:t>
            </a:r>
            <a:endParaRPr kumimoji="0" lang="ru-RU" sz="2800" b="1" u="none" strike="noStrike" cap="none" spc="300" normalizeH="0" baseline="0" dirty="0" smtClean="0">
              <a:ln>
                <a:noFill/>
              </a:ln>
              <a:solidFill>
                <a:srgbClr val="1AA907"/>
              </a:solidFill>
              <a:effectLst/>
              <a:latin typeface="Arkhiv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42852"/>
            <a:ext cx="2428860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</a:rPr>
              <a:t>Хоть у вас терпенья нет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</a:rPr>
              <a:t>Подождите красный  свет.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214290"/>
            <a:ext cx="2500298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</a:rPr>
              <a:t>Жёлтый свет на пути-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+mj-lt"/>
                <a:ea typeface="Times New Roman" pitchFamily="18" charset="0"/>
              </a:rPr>
              <a:t>Приготовьтесь идти!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2500298" cy="132343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+mj-lt"/>
                <a:ea typeface="Times New Roman" pitchFamily="18" charset="0"/>
              </a:rPr>
              <a:t>Свет зелёный впереди-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+mj-lt"/>
                <a:ea typeface="Times New Roman" pitchFamily="18" charset="0"/>
              </a:rPr>
              <a:t>Вот теперь переходи!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AA907"/>
                </a:solidFill>
                <a:effectLst/>
                <a:latin typeface="+mj-lt"/>
              </a:rPr>
              <a:t> </a:t>
            </a:r>
          </a:p>
        </p:txBody>
      </p:sp>
    </p:spTree>
  </p:cSld>
  <p:clrMapOvr>
    <a:masterClrMapping/>
  </p:clrMapOvr>
  <p:transition advTm="3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3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86380" cy="5572164"/>
          </a:xfrm>
          <a:prstGeom prst="rect">
            <a:avLst/>
          </a:prstGeom>
          <a:noFill/>
        </p:spPr>
      </p:pic>
      <p:pic>
        <p:nvPicPr>
          <p:cNvPr id="4" name="Picture 5" descr="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0"/>
            <a:ext cx="4643438" cy="6597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0" y="142852"/>
            <a:ext cx="3071802" cy="2031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Пешеход! Пешеход! Помни ты про переход!                          Подземный, надземный,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Похожий на зебру.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Знай, что только переход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cs typeface="Arial" pitchFamily="34" charset="0"/>
              </a:rPr>
              <a:t> От  беды тебя спасет.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pic>
        <p:nvPicPr>
          <p:cNvPr id="29697" name="Picture 1" descr="C:\Documents and Settings\юля\Рабочий стол\Новая папка\Новая папка\skazki-00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0"/>
            <a:ext cx="6215074" cy="6858000"/>
          </a:xfrm>
          <a:prstGeom prst="rect">
            <a:avLst/>
          </a:prstGeom>
          <a:noFill/>
        </p:spPr>
      </p:pic>
      <p:pic>
        <p:nvPicPr>
          <p:cNvPr id="29698" name="Picture 2" descr="C:\Documents and Settings\юля\Рабочий стол\пдд\пдд для малыше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8844"/>
            <a:ext cx="2928926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5761037" cy="5761037"/>
          </a:xfrm>
          <a:prstGeom prst="rect">
            <a:avLst/>
          </a:prstGeom>
          <a:noFill/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6084888" y="3429000"/>
            <a:ext cx="2959465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На широкой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                    улице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Едва не сбили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                 Курицу.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Ведь надо 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       обязательно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Смотреть кругом</a:t>
            </a:r>
          </a:p>
          <a:p>
            <a:r>
              <a:rPr lang="ru-RU" sz="2400" b="1" dirty="0">
                <a:solidFill>
                  <a:srgbClr val="FFFF00"/>
                </a:solidFill>
              </a:rPr>
              <a:t>    внимательно!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</TotalTime>
  <Words>493</Words>
  <PresentationFormat>Экран (4:3)</PresentationFormat>
  <Paragraphs>95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Юля</cp:lastModifiedBy>
  <cp:revision>13</cp:revision>
  <dcterms:modified xsi:type="dcterms:W3CDTF">2010-09-28T17:35:45Z</dcterms:modified>
</cp:coreProperties>
</file>